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BBD-9854-437D-AC5A-06DBB1E6F2DA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330-7858-449C-952F-CD9EFCD38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3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BBD-9854-437D-AC5A-06DBB1E6F2DA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330-7858-449C-952F-CD9EFCD38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3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BBD-9854-437D-AC5A-06DBB1E6F2DA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330-7858-449C-952F-CD9EFCD38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5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BBD-9854-437D-AC5A-06DBB1E6F2DA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330-7858-449C-952F-CD9EFCD38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7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BBD-9854-437D-AC5A-06DBB1E6F2DA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330-7858-449C-952F-CD9EFCD38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6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BBD-9854-437D-AC5A-06DBB1E6F2DA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330-7858-449C-952F-CD9EFCD38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BBD-9854-437D-AC5A-06DBB1E6F2DA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330-7858-449C-952F-CD9EFCD38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BBD-9854-437D-AC5A-06DBB1E6F2DA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330-7858-449C-952F-CD9EFCD38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BBD-9854-437D-AC5A-06DBB1E6F2DA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330-7858-449C-952F-CD9EFCD38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BBD-9854-437D-AC5A-06DBB1E6F2DA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330-7858-449C-952F-CD9EFCD38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7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BBD-9854-437D-AC5A-06DBB1E6F2DA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D330-7858-449C-952F-CD9EFCD38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32BBD-9854-437D-AC5A-06DBB1E6F2DA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0D330-7858-449C-952F-CD9EFCD38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wp_RHnQ-jg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Baroque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6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2542"/>
            <a:ext cx="10515600" cy="1325563"/>
          </a:xfrm>
        </p:spPr>
        <p:txBody>
          <a:bodyPr/>
          <a:lstStyle/>
          <a:p>
            <a:r>
              <a:rPr lang="en-US" dirty="0" smtClean="0"/>
              <a:t>“The </a:t>
            </a:r>
            <a:r>
              <a:rPr lang="en-US" dirty="0" err="1" smtClean="0"/>
              <a:t>Nightwatch</a:t>
            </a:r>
            <a:r>
              <a:rPr lang="en-US" dirty="0" smtClean="0"/>
              <a:t>”-everyone moving 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the nightwatch rembrand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6"/>
          <a:stretch/>
        </p:blipFill>
        <p:spPr bwMode="auto">
          <a:xfrm>
            <a:off x="1901371" y="1209339"/>
            <a:ext cx="7937498" cy="558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6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584"/>
            <a:ext cx="10515600" cy="1325563"/>
          </a:xfrm>
        </p:spPr>
        <p:txBody>
          <a:bodyPr/>
          <a:lstStyle/>
          <a:p>
            <a:r>
              <a:rPr lang="en-US" dirty="0" smtClean="0"/>
              <a:t>Baroque Artists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8730"/>
            <a:ext cx="10515600" cy="53304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Caravaggio-</a:t>
            </a:r>
          </a:p>
          <a:p>
            <a:r>
              <a:rPr lang="en-US" dirty="0" smtClean="0"/>
              <a:t>1571-1610</a:t>
            </a:r>
          </a:p>
          <a:p>
            <a:r>
              <a:rPr lang="en-US" sz="2400" dirty="0" smtClean="0"/>
              <a:t>Italian</a:t>
            </a:r>
          </a:p>
          <a:p>
            <a:r>
              <a:rPr lang="en-US" sz="2400" dirty="0" smtClean="0"/>
              <a:t>Lived a rough life, was said to have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murdered someone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arried around a sword and drank</a:t>
            </a:r>
          </a:p>
          <a:p>
            <a:r>
              <a:rPr lang="en-US" sz="2400" dirty="0" smtClean="0"/>
              <a:t>Produced human dramas that were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carried out in harsh conditions</a:t>
            </a:r>
          </a:p>
          <a:p>
            <a:r>
              <a:rPr lang="en-US" sz="2400" dirty="0" smtClean="0"/>
              <a:t>Departs from traditional depictions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of religious scenes</a:t>
            </a:r>
          </a:p>
          <a:p>
            <a:r>
              <a:rPr lang="en-US" sz="2400" dirty="0" smtClean="0"/>
              <a:t>Used Chiaroscuro</a:t>
            </a:r>
          </a:p>
          <a:p>
            <a:r>
              <a:rPr lang="en-US" sz="2400" dirty="0" smtClean="0"/>
              <a:t>Artworks were realistic</a:t>
            </a:r>
            <a:endParaRPr lang="en-US" sz="2400" dirty="0"/>
          </a:p>
        </p:txBody>
      </p:sp>
      <p:pic>
        <p:nvPicPr>
          <p:cNvPr id="9218" name="Picture 2" descr="Image result for caravag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2" y="365125"/>
            <a:ext cx="6178548" cy="61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3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Carravagio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283"/>
            <a:ext cx="10515600" cy="4351338"/>
          </a:xfrm>
        </p:spPr>
        <p:txBody>
          <a:bodyPr/>
          <a:lstStyle/>
          <a:p>
            <a:r>
              <a:rPr lang="en-US" dirty="0" smtClean="0"/>
              <a:t>Realistic </a:t>
            </a:r>
            <a:endParaRPr lang="en-US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86" y="478972"/>
            <a:ext cx="5209413" cy="614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caravagg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3937"/>
            <a:ext cx="5918201" cy="45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2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Carravagio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8" y="1477282"/>
            <a:ext cx="10515600" cy="4351338"/>
          </a:xfrm>
        </p:spPr>
        <p:txBody>
          <a:bodyPr/>
          <a:lstStyle/>
          <a:p>
            <a:r>
              <a:rPr lang="en-US" dirty="0" smtClean="0"/>
              <a:t>Chiaroscuro: Italian word meaning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“light-dark”</a:t>
            </a:r>
          </a:p>
          <a:p>
            <a:r>
              <a:rPr lang="en-US" dirty="0" smtClean="0"/>
              <a:t>Clear tonal contrasts to suggest volume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on a subject</a:t>
            </a:r>
          </a:p>
          <a:p>
            <a:r>
              <a:rPr lang="en-US" dirty="0" smtClean="0"/>
              <a:t>Gradation of color</a:t>
            </a:r>
          </a:p>
          <a:p>
            <a:r>
              <a:rPr lang="en-US" dirty="0" smtClean="0"/>
              <a:t>Used to create a dramatic effect</a:t>
            </a:r>
            <a:endParaRPr lang="en-US" dirty="0"/>
          </a:p>
        </p:txBody>
      </p:sp>
      <p:pic>
        <p:nvPicPr>
          <p:cNvPr id="11266" name="Picture 2" descr="Image result for what is chiaroscuro caravag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4" y="232229"/>
            <a:ext cx="5721781" cy="647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99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Calling of St. Matthew”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the calling of st matth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624012"/>
            <a:ext cx="108585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sistine chapel ceil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15806" r="47295" b="40656"/>
          <a:stretch/>
        </p:blipFill>
        <p:spPr bwMode="auto">
          <a:xfrm>
            <a:off x="7085240" y="5196114"/>
            <a:ext cx="2902857" cy="15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085240" y="2075543"/>
            <a:ext cx="1219200" cy="1204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692571" y="3294743"/>
            <a:ext cx="1596572" cy="2582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264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9686" y="-50346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“Doubting Thomas”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caravaggio doubting thomas 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9" y="1023719"/>
            <a:ext cx="7681686" cy="57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the last su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001294"/>
            <a:ext cx="47339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0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1520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Johann Sebastian Bach:</a:t>
            </a:r>
          </a:p>
          <a:p>
            <a:r>
              <a:rPr lang="en-US" dirty="0" smtClean="0"/>
              <a:t>1685-1750</a:t>
            </a:r>
          </a:p>
          <a:p>
            <a:r>
              <a:rPr lang="en-US" dirty="0" smtClean="0"/>
              <a:t>Began his career as a church organist,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but later became a prestigious court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conductor: Concerto No. 6</a:t>
            </a:r>
          </a:p>
          <a:p>
            <a:r>
              <a:rPr lang="en-US" dirty="0" smtClean="0"/>
              <a:t>Known for Fugue: A polyphonic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composition based on one main theme,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the Brandenburg Concertos</a:t>
            </a:r>
            <a:endParaRPr lang="en-US" dirty="0"/>
          </a:p>
        </p:txBody>
      </p:sp>
      <p:pic>
        <p:nvPicPr>
          <p:cNvPr id="14338" name="Picture 2" descr="Image result for b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42" y="641122"/>
            <a:ext cx="45720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011"/>
            <a:ext cx="10515600" cy="1325563"/>
          </a:xfrm>
        </p:spPr>
        <p:txBody>
          <a:bodyPr/>
          <a:lstStyle/>
          <a:p>
            <a:r>
              <a:rPr lang="en-US" dirty="0" smtClean="0"/>
              <a:t>Johann Sebastian Bach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7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Style of Music</a:t>
            </a:r>
          </a:p>
          <a:p>
            <a:r>
              <a:rPr lang="en-US" dirty="0" smtClean="0"/>
              <a:t>He had a unity of mood- the emotional state stayed the same</a:t>
            </a:r>
          </a:p>
          <a:p>
            <a:r>
              <a:rPr lang="en-US" dirty="0" smtClean="0"/>
              <a:t>The beat was emphasized more than in the Renaissance time period</a:t>
            </a:r>
          </a:p>
          <a:p>
            <a:r>
              <a:rPr lang="en-US" dirty="0" smtClean="0"/>
              <a:t>The melodies were elaborate and ornate</a:t>
            </a:r>
          </a:p>
          <a:p>
            <a:r>
              <a:rPr lang="en-US" dirty="0" smtClean="0"/>
              <a:t>Had </a:t>
            </a:r>
            <a:r>
              <a:rPr lang="en-US" dirty="0" err="1" smtClean="0"/>
              <a:t>teraced</a:t>
            </a:r>
            <a:r>
              <a:rPr lang="en-US" dirty="0" smtClean="0"/>
              <a:t> dynamics-sudden shifts in volume</a:t>
            </a:r>
          </a:p>
          <a:p>
            <a:r>
              <a:rPr lang="en-US" dirty="0" smtClean="0"/>
              <a:t>Polyphonic texture</a:t>
            </a:r>
            <a:endParaRPr lang="en-US" dirty="0"/>
          </a:p>
        </p:txBody>
      </p:sp>
      <p:pic>
        <p:nvPicPr>
          <p:cNvPr id="15362" name="Picture 2" descr="Image result for bach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88" y="4032022"/>
            <a:ext cx="7754712" cy="28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9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29" y="144825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George </a:t>
            </a:r>
            <a:r>
              <a:rPr lang="en-US" sz="3200" dirty="0" err="1" smtClean="0"/>
              <a:t>Frideric</a:t>
            </a:r>
            <a:r>
              <a:rPr lang="en-US" sz="3200" dirty="0" smtClean="0"/>
              <a:t> Handel</a:t>
            </a:r>
          </a:p>
          <a:p>
            <a:r>
              <a:rPr lang="en-US" dirty="0" smtClean="0"/>
              <a:t>1865-1759</a:t>
            </a:r>
          </a:p>
          <a:p>
            <a:r>
              <a:rPr lang="en-US" dirty="0" smtClean="0"/>
              <a:t>Produced a great deal of instrumental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pieces but was mainly known for his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oratories and operas </a:t>
            </a:r>
          </a:p>
          <a:p>
            <a:r>
              <a:rPr lang="en-US" dirty="0" smtClean="0"/>
              <a:t>Oratorio-Large scale composition for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chorus, vocal soloists, and orchestra</a:t>
            </a:r>
          </a:p>
          <a:p>
            <a:r>
              <a:rPr lang="en-US" dirty="0" smtClean="0"/>
              <a:t>Opera- Drama that is sung to orchestral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accompaniment </a:t>
            </a:r>
            <a:endParaRPr lang="en-US" dirty="0"/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r="19276"/>
          <a:stretch/>
        </p:blipFill>
        <p:spPr bwMode="auto">
          <a:xfrm>
            <a:off x="6825343" y="632505"/>
            <a:ext cx="4905828" cy="600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1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</a:t>
            </a:r>
            <a:r>
              <a:rPr lang="en-US" dirty="0" err="1" smtClean="0"/>
              <a:t>Frideric</a:t>
            </a:r>
            <a:r>
              <a:rPr lang="en-US" dirty="0" smtClean="0"/>
              <a:t> Handel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15" y="1419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Messiah</a:t>
            </a:r>
          </a:p>
          <a:p>
            <a:r>
              <a:rPr lang="en-US" dirty="0" smtClean="0"/>
              <a:t>Lasted 2 ½ hours and composed in just 24 hours.</a:t>
            </a:r>
          </a:p>
          <a:p>
            <a:r>
              <a:rPr lang="en-US" dirty="0" smtClean="0"/>
              <a:t>The piece has over 50 movements</a:t>
            </a:r>
          </a:p>
          <a:p>
            <a:r>
              <a:rPr lang="en-US" dirty="0" smtClean="0">
                <a:hlinkClick r:id="rId2"/>
              </a:rPr>
              <a:t>https://www.youtube.com/watch?v=wp_RHnQ-jgU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Image result for handel messi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032" y="3810000"/>
            <a:ext cx="4029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handel messi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27" y="3793670"/>
            <a:ext cx="5109029" cy="28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1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Baroque Background</a:t>
            </a:r>
            <a:br>
              <a:rPr lang="en-US" dirty="0" smtClean="0"/>
            </a:br>
            <a:r>
              <a:rPr lang="en-US" dirty="0" smtClean="0"/>
              <a:t>1600-1750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083" y="1941739"/>
            <a:ext cx="1009468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century could be called the first modern age…</a:t>
            </a:r>
          </a:p>
          <a:p>
            <a:r>
              <a:rPr lang="en-US" dirty="0" smtClean="0"/>
              <a:t>Human awareness of the world was expanding</a:t>
            </a:r>
          </a:p>
          <a:p>
            <a:r>
              <a:rPr lang="en-US" dirty="0" smtClean="0"/>
              <a:t>Various things were influencing art: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Galileo’s investigations of planets: account for astronomical accuracy in paintings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Trade and colonization policies: account for portrayals of exotic people and places in artworks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Religion: The Roman Catholic church was highly </a:t>
            </a:r>
            <a:r>
              <a:rPr lang="en-US" dirty="0" err="1" smtClean="0"/>
              <a:t>influencial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Rerformation</a:t>
            </a:r>
            <a:r>
              <a:rPr lang="en-US" dirty="0" smtClean="0"/>
              <a:t>: a movement that combat the spread of Protestantism lead to emotional, realistic, and dramatic art as a way to proclaim faith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81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176"/>
            <a:ext cx="10515600" cy="1325563"/>
          </a:xfrm>
        </p:spPr>
        <p:txBody>
          <a:bodyPr/>
          <a:lstStyle/>
          <a:p>
            <a:r>
              <a:rPr lang="en-US" dirty="0" smtClean="0"/>
              <a:t>Baroque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7968"/>
            <a:ext cx="10515600" cy="4351338"/>
          </a:xfrm>
        </p:spPr>
        <p:txBody>
          <a:bodyPr/>
          <a:lstStyle/>
          <a:p>
            <a:r>
              <a:rPr lang="en-US" dirty="0" smtClean="0"/>
              <a:t>Ballet was established as an art form in France by King Louis XIV</a:t>
            </a:r>
          </a:p>
          <a:p>
            <a:r>
              <a:rPr lang="en-US" dirty="0" smtClean="0"/>
              <a:t>Danced at social events and by professional dancers in theater performances</a:t>
            </a:r>
          </a:p>
          <a:p>
            <a:r>
              <a:rPr lang="en-US" dirty="0" smtClean="0"/>
              <a:t>Different style than the modern ballet (no one danced on their toes)</a:t>
            </a:r>
          </a:p>
          <a:p>
            <a:r>
              <a:rPr lang="en-US" dirty="0" smtClean="0"/>
              <a:t>Best known dance was the Minuet</a:t>
            </a:r>
            <a:endParaRPr lang="en-US" dirty="0"/>
          </a:p>
        </p:txBody>
      </p:sp>
      <p:pic>
        <p:nvPicPr>
          <p:cNvPr id="18434" name="Picture 2" descr="Image result for baroque bal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13" y="3742417"/>
            <a:ext cx="4372429" cy="29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baroque bal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18" y="3125953"/>
            <a:ext cx="2560822" cy="36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40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Activity </a:t>
            </a:r>
            <a:br>
              <a:rPr lang="en-US" dirty="0" smtClean="0"/>
            </a:br>
            <a:r>
              <a:rPr lang="en-US" sz="3600" dirty="0" smtClean="0"/>
              <a:t>Work in groups of 3 or 4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Identify which time period (Renaissance or Baroque) each painting comes from: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dirty="0" smtClean="0"/>
              <a:t>Describe characteristics that place the painting within that time period: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332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naissance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0"/>
            <a:ext cx="5747657" cy="35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roque pa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8" y="2564369"/>
            <a:ext cx="5863772" cy="429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907314" y="827314"/>
            <a:ext cx="19013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37314" y="5058229"/>
            <a:ext cx="19013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997371" y="595086"/>
            <a:ext cx="667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969656" y="4704286"/>
            <a:ext cx="667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49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1491797"/>
            <a:ext cx="5707743" cy="4351338"/>
          </a:xfrm>
        </p:spPr>
        <p:txBody>
          <a:bodyPr/>
          <a:lstStyle/>
          <a:p>
            <a:r>
              <a:rPr lang="en-US" dirty="0" smtClean="0"/>
              <a:t>Artists filled space with movement</a:t>
            </a:r>
          </a:p>
          <a:p>
            <a:pPr marL="0" indent="0">
              <a:buNone/>
            </a:pPr>
            <a:r>
              <a:rPr lang="en-US" dirty="0" smtClean="0"/>
              <a:t> and action</a:t>
            </a:r>
          </a:p>
          <a:p>
            <a:r>
              <a:rPr lang="en-US" dirty="0" smtClean="0"/>
              <a:t>They embraced dramatic, theatrical </a:t>
            </a:r>
          </a:p>
          <a:p>
            <a:pPr marL="0" indent="0">
              <a:buNone/>
            </a:pPr>
            <a:r>
              <a:rPr lang="en-US" dirty="0" smtClean="0"/>
              <a:t>aesthetics- utilized ornateness for a </a:t>
            </a:r>
          </a:p>
          <a:p>
            <a:pPr marL="0" indent="0">
              <a:buNone/>
            </a:pPr>
            <a:r>
              <a:rPr lang="en-US" dirty="0" smtClean="0"/>
              <a:t>spectacular effect</a:t>
            </a:r>
          </a:p>
          <a:p>
            <a:r>
              <a:rPr lang="en-US" dirty="0" smtClean="0"/>
              <a:t>Used sharp contrast of light and dark to illustrate a dramatic effect</a:t>
            </a:r>
            <a:endParaRPr lang="en-US" dirty="0"/>
          </a:p>
        </p:txBody>
      </p:sp>
      <p:pic>
        <p:nvPicPr>
          <p:cNvPr id="1028" name="Picture 4" descr="Image result for baroqu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43" y="847499"/>
            <a:ext cx="4410075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0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Famous artists that we will not study in depth </a:t>
            </a:r>
            <a:r>
              <a:rPr lang="en-US" sz="3200" dirty="0" smtClean="0"/>
              <a:t>today: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4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Peter Paul Rubens				Diego Velázquez</a:t>
            </a:r>
            <a:endParaRPr lang="en-US" dirty="0"/>
          </a:p>
        </p:txBody>
      </p:sp>
      <p:pic>
        <p:nvPicPr>
          <p:cNvPr id="2050" name="Picture 2" descr="Image result for peter paul rub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1140"/>
            <a:ext cx="4364444" cy="46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iego velázquez 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58" y="2221140"/>
            <a:ext cx="4017735" cy="484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823494" y="1690688"/>
            <a:ext cx="14514" cy="5032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78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Famous artists that we will not study in depth today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Artemisia Gentileschi			Anthony Van </a:t>
            </a:r>
            <a:r>
              <a:rPr lang="en-US" dirty="0" err="1" smtClean="0"/>
              <a:t>Dyck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artemisia gentiles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215340"/>
            <a:ext cx="5242378" cy="38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nthony van dyck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78" y="2215346"/>
            <a:ext cx="5849257" cy="3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884635" y="1564368"/>
            <a:ext cx="14514" cy="5032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38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114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Rembrandt van Rijn-</a:t>
            </a:r>
          </a:p>
          <a:p>
            <a:r>
              <a:rPr lang="en-US" sz="3200" dirty="0" smtClean="0"/>
              <a:t>1606-1669</a:t>
            </a:r>
          </a:p>
          <a:p>
            <a:r>
              <a:rPr lang="en-US" sz="3200" dirty="0" smtClean="0"/>
              <a:t>Dutch</a:t>
            </a:r>
          </a:p>
          <a:p>
            <a:r>
              <a:rPr lang="en-US" sz="3200" dirty="0" smtClean="0"/>
              <a:t>Portrait Artist</a:t>
            </a:r>
            <a:endParaRPr lang="en-US" sz="3200" dirty="0"/>
          </a:p>
        </p:txBody>
      </p:sp>
      <p:pic>
        <p:nvPicPr>
          <p:cNvPr id="4098" name="Picture 2" descr="Image result for rembran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34" y="255475"/>
            <a:ext cx="5820408" cy="66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7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739"/>
            <a:ext cx="10515600" cy="1325563"/>
          </a:xfrm>
        </p:spPr>
        <p:txBody>
          <a:bodyPr/>
          <a:lstStyle/>
          <a:p>
            <a:r>
              <a:rPr lang="en-US" dirty="0" smtClean="0"/>
              <a:t>Rembrandt</a:t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sz="1800" dirty="0" smtClean="0"/>
              <a:t>Before cameras……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Image result for rembrandt 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04" y="1508806"/>
            <a:ext cx="5094470" cy="534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rembrandt 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334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rembrandt portra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20" y="1952866"/>
            <a:ext cx="3122159" cy="42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rembrandt portra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57" y="2603569"/>
            <a:ext cx="4193269" cy="530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3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554"/>
            <a:ext cx="10515600" cy="1325563"/>
          </a:xfrm>
        </p:spPr>
        <p:txBody>
          <a:bodyPr/>
          <a:lstStyle/>
          <a:p>
            <a:r>
              <a:rPr lang="en-US" dirty="0" smtClean="0"/>
              <a:t>Rembrandt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171" y="14337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Used a Painterly Surface Texture:</a:t>
            </a:r>
          </a:p>
          <a:p>
            <a:r>
              <a:rPr lang="en-US" dirty="0" smtClean="0"/>
              <a:t>Brushstrokes became very </a:t>
            </a:r>
          </a:p>
          <a:p>
            <a:pPr marL="0" indent="0">
              <a:buNone/>
            </a:pPr>
            <a:r>
              <a:rPr lang="en-US" dirty="0" smtClean="0"/>
              <a:t>evident</a:t>
            </a:r>
          </a:p>
          <a:p>
            <a:r>
              <a:rPr lang="en-US" dirty="0" smtClean="0"/>
              <a:t>They stood independently as </a:t>
            </a:r>
          </a:p>
          <a:p>
            <a:pPr marL="0" indent="0">
              <a:buNone/>
            </a:pPr>
            <a:r>
              <a:rPr lang="en-US" dirty="0" smtClean="0"/>
              <a:t>forceful elements in the artwork</a:t>
            </a:r>
          </a:p>
          <a:p>
            <a:endParaRPr lang="en-US" dirty="0"/>
          </a:p>
        </p:txBody>
      </p:sp>
      <p:pic>
        <p:nvPicPr>
          <p:cNvPr id="6146" name="Picture 2" descr="Image result for rembrandt painterly surface tex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60" y="292554"/>
            <a:ext cx="6867525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57" y="0"/>
            <a:ext cx="10856685" cy="1325563"/>
          </a:xfrm>
        </p:spPr>
        <p:txBody>
          <a:bodyPr/>
          <a:lstStyle/>
          <a:p>
            <a:r>
              <a:rPr lang="en-US" dirty="0" smtClean="0"/>
              <a:t>“Anatomy Lesson of Dr. </a:t>
            </a:r>
            <a:r>
              <a:rPr lang="en-US" dirty="0" err="1" smtClean="0"/>
              <a:t>Tulp</a:t>
            </a:r>
            <a:r>
              <a:rPr lang="en-US" dirty="0" smtClean="0"/>
              <a:t>” 5x7 Oil on Canvas</a:t>
            </a:r>
            <a:endParaRPr lang="en-US" dirty="0"/>
          </a:p>
        </p:txBody>
      </p:sp>
      <p:pic>
        <p:nvPicPr>
          <p:cNvPr id="7170" name="Picture 2" descr="Image result for anatomy lesson rembrand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57154"/>
            <a:ext cx="10477801" cy="55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09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522</Words>
  <Application>Microsoft Office PowerPoint</Application>
  <PresentationFormat>Widescreen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Baroque</vt:lpstr>
      <vt:lpstr>Baroque Background 1600-1750</vt:lpstr>
      <vt:lpstr>Baroque art</vt:lpstr>
      <vt:lpstr>Famous artists that we will not study in depth today: </vt:lpstr>
      <vt:lpstr>Famous artists that we will not study in depth today</vt:lpstr>
      <vt:lpstr>Baroque Art</vt:lpstr>
      <vt:lpstr>Rembrandt            Before cameras……</vt:lpstr>
      <vt:lpstr>Rembrandt</vt:lpstr>
      <vt:lpstr>“Anatomy Lesson of Dr. Tulp” 5x7 Oil on Canvas</vt:lpstr>
      <vt:lpstr>“The Nightwatch”-everyone moving around</vt:lpstr>
      <vt:lpstr>Baroque Artists </vt:lpstr>
      <vt:lpstr>Carravagio</vt:lpstr>
      <vt:lpstr>Carravagio</vt:lpstr>
      <vt:lpstr>“The Calling of St. Matthew”</vt:lpstr>
      <vt:lpstr>                  “Doubting Thomas” </vt:lpstr>
      <vt:lpstr>Baroque Music</vt:lpstr>
      <vt:lpstr>Johann Sebastian Bach</vt:lpstr>
      <vt:lpstr>Baroque Music</vt:lpstr>
      <vt:lpstr>George Frideric Handel</vt:lpstr>
      <vt:lpstr>Baroque Dance</vt:lpstr>
      <vt:lpstr>Group Activity  Work in groups of 3 or 4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Baroque</dc:title>
  <dc:creator>Charissa Riley</dc:creator>
  <cp:lastModifiedBy>Charissa Riley</cp:lastModifiedBy>
  <cp:revision>13</cp:revision>
  <dcterms:created xsi:type="dcterms:W3CDTF">2017-07-06T13:36:16Z</dcterms:created>
  <dcterms:modified xsi:type="dcterms:W3CDTF">2017-07-06T17:20:10Z</dcterms:modified>
</cp:coreProperties>
</file>